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DM Sans" pitchFamily="2" charset="-18"/>
      <p:regular r:id="rId16"/>
    </p:embeddedFont>
    <p:embeddedFont>
      <p:font typeface="DM Sans Italics" panose="020B0604020202020204" charset="-18"/>
      <p:regular r:id="rId17"/>
    </p:embeddedFont>
    <p:embeddedFont>
      <p:font typeface="Now Bold" panose="020B0604020202020204" charset="-18"/>
      <p:regular r:id="rId18"/>
    </p:embeddedFont>
    <p:embeddedFont>
      <p:font typeface="Open Sans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950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.jpeg"/><Relationship Id="rId9" Type="http://schemas.openxmlformats.org/officeDocument/2006/relationships/image" Target="../media/image3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.jpeg"/><Relationship Id="rId9" Type="http://schemas.openxmlformats.org/officeDocument/2006/relationships/image" Target="../media/image35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.jpeg"/><Relationship Id="rId9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jpe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17.png"/><Relationship Id="rId4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.jpeg"/><Relationship Id="rId9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1748409">
            <a:off x="-1871927" y="7973496"/>
            <a:ext cx="6755091" cy="6130246"/>
          </a:xfrm>
          <a:custGeom>
            <a:avLst/>
            <a:gdLst/>
            <a:ahLst/>
            <a:cxnLst/>
            <a:rect l="l" t="t" r="r" b="b"/>
            <a:pathLst>
              <a:path w="6755091" h="6130246">
                <a:moveTo>
                  <a:pt x="0" y="0"/>
                </a:moveTo>
                <a:lnTo>
                  <a:pt x="6755092" y="0"/>
                </a:lnTo>
                <a:lnTo>
                  <a:pt x="6755092" y="6130246"/>
                </a:lnTo>
                <a:lnTo>
                  <a:pt x="0" y="61302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223819">
            <a:off x="10214960" y="-5715833"/>
            <a:ext cx="12596877" cy="11431666"/>
          </a:xfrm>
          <a:custGeom>
            <a:avLst/>
            <a:gdLst/>
            <a:ahLst/>
            <a:cxnLst/>
            <a:rect l="l" t="t" r="r" b="b"/>
            <a:pathLst>
              <a:path w="12596877" h="11431666">
                <a:moveTo>
                  <a:pt x="0" y="0"/>
                </a:moveTo>
                <a:lnTo>
                  <a:pt x="12596877" y="0"/>
                </a:lnTo>
                <a:lnTo>
                  <a:pt x="12596877" y="11431666"/>
                </a:lnTo>
                <a:lnTo>
                  <a:pt x="0" y="114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028700" y="-143539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8194833">
            <a:off x="14482979" y="8370874"/>
            <a:ext cx="5020066" cy="5020066"/>
          </a:xfrm>
          <a:custGeom>
            <a:avLst/>
            <a:gdLst/>
            <a:ahLst/>
            <a:cxnLst/>
            <a:rect l="l" t="t" r="r" b="b"/>
            <a:pathLst>
              <a:path w="5020066" h="5020066">
                <a:moveTo>
                  <a:pt x="0" y="0"/>
                </a:moveTo>
                <a:lnTo>
                  <a:pt x="5020067" y="0"/>
                </a:lnTo>
                <a:lnTo>
                  <a:pt x="5020067" y="5020066"/>
                </a:lnTo>
                <a:lnTo>
                  <a:pt x="0" y="5020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1800240" y="3134465"/>
            <a:ext cx="4018070" cy="4018070"/>
            <a:chOff x="0" y="0"/>
            <a:chExt cx="14840029" cy="14840029"/>
          </a:xfrm>
        </p:grpSpPr>
        <p:sp>
          <p:nvSpPr>
            <p:cNvPr id="8" name="Freeform 8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lin ang="2100000"/>
            </a:gradFill>
          </p:spPr>
        </p:sp>
        <p:sp>
          <p:nvSpPr>
            <p:cNvPr id="9" name="Freeform 9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2B1511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6"/>
              <a:stretch>
                <a:fillRect l="-76" r="-76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674634" y="3295359"/>
            <a:ext cx="8547187" cy="3524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85"/>
              </a:lnSpc>
            </a:pPr>
            <a:r>
              <a:rPr lang="en-US" sz="10208">
                <a:solidFill>
                  <a:srgbClr val="B100E8"/>
                </a:solidFill>
                <a:latin typeface="Now Bold"/>
              </a:rPr>
              <a:t>PROFILER KLIENTÓW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4634" y="6716757"/>
            <a:ext cx="7827699" cy="453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83"/>
              </a:lnSpc>
              <a:spcBef>
                <a:spcPct val="0"/>
              </a:spcBef>
            </a:pPr>
            <a:r>
              <a:rPr lang="en-US" sz="2913" dirty="0">
                <a:solidFill>
                  <a:srgbClr val="FFFAEB"/>
                </a:solidFill>
                <a:latin typeface="DM Sans Italics"/>
              </a:rPr>
              <a:t>Presented by: Data</a:t>
            </a:r>
            <a:r>
              <a:rPr lang="pl-PL" sz="2913" dirty="0">
                <a:solidFill>
                  <a:srgbClr val="FFFAEB"/>
                </a:solidFill>
                <a:latin typeface="DM Sans Italics"/>
              </a:rPr>
              <a:t> </a:t>
            </a:r>
            <a:r>
              <a:rPr lang="en-US" sz="2913" dirty="0" err="1">
                <a:solidFill>
                  <a:srgbClr val="FFFAEB"/>
                </a:solidFill>
                <a:latin typeface="DM Sans Italics"/>
              </a:rPr>
              <a:t>GigaChads</a:t>
            </a:r>
            <a:endParaRPr lang="en-US" sz="2913" dirty="0">
              <a:solidFill>
                <a:srgbClr val="FFFAEB"/>
              </a:solidFill>
              <a:latin typeface="DM Sans Itali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4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3567097">
            <a:off x="14624984" y="-2635166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2878546" y="3596887"/>
            <a:ext cx="2878546" cy="2878546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6"/>
              <a:stretch>
                <a:fillRect l="-25031" r="-25031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sp>
        <p:nvSpPr>
          <p:cNvPr id="7" name="Freeform 7"/>
          <p:cNvSpPr/>
          <p:nvPr/>
        </p:nvSpPr>
        <p:spPr>
          <a:xfrm rot="3567097">
            <a:off x="-967133" y="7873757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789970" y="7837057"/>
            <a:ext cx="1469330" cy="1421243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3567097">
            <a:off x="-1385063" y="-3257626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10" name="Picture 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/>
          <a:stretch>
            <a:fillRect/>
          </a:stretch>
        </p:blipFill>
        <p:spPr>
          <a:xfrm>
            <a:off x="447732" y="3128779"/>
            <a:ext cx="17392537" cy="5418899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829933" y="923925"/>
            <a:ext cx="10628134" cy="983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Przeszkalanie klasyfikatora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3567097">
            <a:off x="14624984" y="-2635166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2878546" y="3596887"/>
            <a:ext cx="2878546" cy="2878546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4"/>
              <a:stretch>
                <a:fillRect l="-25031" r="-25031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sp>
        <p:nvSpPr>
          <p:cNvPr id="7" name="Freeform 7"/>
          <p:cNvSpPr/>
          <p:nvPr/>
        </p:nvSpPr>
        <p:spPr>
          <a:xfrm rot="3567097">
            <a:off x="-967133" y="7873757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789970" y="7837057"/>
            <a:ext cx="1469330" cy="1421243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3567097">
            <a:off x="-1385063" y="-3257626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8700" y="3342540"/>
            <a:ext cx="16230600" cy="4494517"/>
          </a:xfrm>
          <a:custGeom>
            <a:avLst/>
            <a:gdLst/>
            <a:ahLst/>
            <a:cxnLst/>
            <a:rect l="l" t="t" r="r" b="b"/>
            <a:pathLst>
              <a:path w="16230600" h="4494517">
                <a:moveTo>
                  <a:pt x="0" y="0"/>
                </a:moveTo>
                <a:lnTo>
                  <a:pt x="16230600" y="0"/>
                </a:lnTo>
                <a:lnTo>
                  <a:pt x="16230600" y="4494517"/>
                </a:lnTo>
                <a:lnTo>
                  <a:pt x="0" y="44945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829933" y="923925"/>
            <a:ext cx="10628134" cy="2000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81"/>
              </a:lnSpc>
              <a:spcBef>
                <a:spcPct val="0"/>
              </a:spcBef>
            </a:pPr>
            <a:r>
              <a:rPr lang="en-US" sz="5741" dirty="0">
                <a:solidFill>
                  <a:srgbClr val="048AFF"/>
                </a:solidFill>
                <a:latin typeface="Now Bold"/>
              </a:rPr>
              <a:t>Analiza </a:t>
            </a:r>
            <a:r>
              <a:rPr lang="en-US" sz="5741" dirty="0" err="1">
                <a:solidFill>
                  <a:srgbClr val="048AFF"/>
                </a:solidFill>
                <a:latin typeface="Now Bold"/>
              </a:rPr>
              <a:t>kampanii</a:t>
            </a:r>
            <a:r>
              <a:rPr lang="en-US" sz="5741" dirty="0">
                <a:solidFill>
                  <a:srgbClr val="048AFF"/>
                </a:solidFill>
                <a:latin typeface="Now Bold"/>
              </a:rPr>
              <a:t> </a:t>
            </a:r>
            <a:r>
              <a:rPr lang="en-US" sz="5741" dirty="0" err="1">
                <a:solidFill>
                  <a:srgbClr val="048AFF"/>
                </a:solidFill>
                <a:latin typeface="Now Bold"/>
              </a:rPr>
              <a:t>marketingowej</a:t>
            </a:r>
            <a:endParaRPr lang="en-US" sz="5741" dirty="0">
              <a:solidFill>
                <a:srgbClr val="048AFF"/>
              </a:solidFill>
              <a:latin typeface="Now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4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3567097">
            <a:off x="14624984" y="-2635166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2878546" y="3596887"/>
            <a:ext cx="2878546" cy="2878546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6"/>
              <a:stretch>
                <a:fillRect l="-25031" r="-25031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sp>
        <p:nvSpPr>
          <p:cNvPr id="7" name="Freeform 7"/>
          <p:cNvSpPr/>
          <p:nvPr/>
        </p:nvSpPr>
        <p:spPr>
          <a:xfrm rot="3567097">
            <a:off x="-967133" y="7873757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789970" y="7837057"/>
            <a:ext cx="1469330" cy="1421243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3567097">
            <a:off x="-1385063" y="-3257626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10" name="Picture 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/>
          <a:stretch>
            <a:fillRect/>
          </a:stretch>
        </p:blipFill>
        <p:spPr>
          <a:xfrm>
            <a:off x="608979" y="2894898"/>
            <a:ext cx="17070042" cy="6096444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829933" y="923925"/>
            <a:ext cx="10628134" cy="983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Analiza profilu klienta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1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4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3567097">
            <a:off x="14624984" y="-2635166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2878546" y="3596887"/>
            <a:ext cx="2878546" cy="2878546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6"/>
              <a:stretch>
                <a:fillRect l="-25031" r="-25031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sp>
        <p:nvSpPr>
          <p:cNvPr id="7" name="Freeform 7"/>
          <p:cNvSpPr/>
          <p:nvPr/>
        </p:nvSpPr>
        <p:spPr>
          <a:xfrm rot="3567097">
            <a:off x="-967133" y="7873757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789970" y="7837057"/>
            <a:ext cx="1469330" cy="1421243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3567097">
            <a:off x="-1385063" y="-3257626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10" name="Picture 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/>
          <a:stretch>
            <a:fillRect/>
          </a:stretch>
        </p:blipFill>
        <p:spPr>
          <a:xfrm>
            <a:off x="1028700" y="2130886"/>
            <a:ext cx="16230600" cy="7127414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829933" y="923925"/>
            <a:ext cx="10628134" cy="983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Analiza profilu klienta c.d.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7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6001244">
            <a:off x="10917706" y="7049713"/>
            <a:ext cx="14283863" cy="12962606"/>
          </a:xfrm>
          <a:custGeom>
            <a:avLst/>
            <a:gdLst/>
            <a:ahLst/>
            <a:cxnLst/>
            <a:rect l="l" t="t" r="r" b="b"/>
            <a:pathLst>
              <a:path w="14283863" h="12962606">
                <a:moveTo>
                  <a:pt x="0" y="0"/>
                </a:moveTo>
                <a:lnTo>
                  <a:pt x="14283863" y="0"/>
                </a:lnTo>
                <a:lnTo>
                  <a:pt x="14283863" y="12962606"/>
                </a:lnTo>
                <a:lnTo>
                  <a:pt x="0" y="129626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84654">
            <a:off x="-6628924" y="-8283079"/>
            <a:ext cx="12596877" cy="11431666"/>
          </a:xfrm>
          <a:custGeom>
            <a:avLst/>
            <a:gdLst/>
            <a:ahLst/>
            <a:cxnLst/>
            <a:rect l="l" t="t" r="r" b="b"/>
            <a:pathLst>
              <a:path w="12596877" h="11431666">
                <a:moveTo>
                  <a:pt x="0" y="0"/>
                </a:moveTo>
                <a:lnTo>
                  <a:pt x="12596877" y="0"/>
                </a:lnTo>
                <a:lnTo>
                  <a:pt x="12596877" y="11431667"/>
                </a:lnTo>
                <a:lnTo>
                  <a:pt x="0" y="114316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545481" y="-69377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458731" y="3652189"/>
            <a:ext cx="11370537" cy="2830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42"/>
              </a:lnSpc>
            </a:pPr>
            <a:r>
              <a:rPr lang="en-US" sz="8087">
                <a:solidFill>
                  <a:srgbClr val="048AFF"/>
                </a:solidFill>
                <a:latin typeface="Now Bold"/>
              </a:rPr>
              <a:t>DZIĘKUJEMY ZA UWAGĘ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30287" y="0"/>
            <a:ext cx="6782652" cy="10287000"/>
            <a:chOff x="0" y="0"/>
            <a:chExt cx="1786377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86377" cy="2709333"/>
            </a:xfrm>
            <a:custGeom>
              <a:avLst/>
              <a:gdLst/>
              <a:ahLst/>
              <a:cxnLst/>
              <a:rect l="l" t="t" r="r" b="b"/>
              <a:pathLst>
                <a:path w="1786377" h="2709333">
                  <a:moveTo>
                    <a:pt x="0" y="0"/>
                  </a:moveTo>
                  <a:lnTo>
                    <a:pt x="1786377" y="0"/>
                  </a:lnTo>
                  <a:lnTo>
                    <a:pt x="1786377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1786377" cy="27188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1486492">
            <a:off x="15563637" y="8055643"/>
            <a:ext cx="3391326" cy="3387087"/>
          </a:xfrm>
          <a:custGeom>
            <a:avLst/>
            <a:gdLst/>
            <a:ahLst/>
            <a:cxnLst/>
            <a:rect l="l" t="t" r="r" b="b"/>
            <a:pathLst>
              <a:path w="3391326" h="3387087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973881">
            <a:off x="12869941" y="-1899995"/>
            <a:ext cx="3391326" cy="3387087"/>
          </a:xfrm>
          <a:custGeom>
            <a:avLst/>
            <a:gdLst/>
            <a:ahLst/>
            <a:cxnLst/>
            <a:rect l="l" t="t" r="r" b="b"/>
            <a:pathLst>
              <a:path w="3391326" h="3387087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5563764" y="3627154"/>
            <a:ext cx="2055162" cy="205516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563764" y="6343073"/>
            <a:ext cx="2055162" cy="205516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6019848" y="6872714"/>
            <a:ext cx="1142995" cy="1032852"/>
          </a:xfrm>
          <a:custGeom>
            <a:avLst/>
            <a:gdLst/>
            <a:ahLst/>
            <a:cxnLst/>
            <a:rect l="l" t="t" r="r" b="b"/>
            <a:pathLst>
              <a:path w="1142995" h="1032852">
                <a:moveTo>
                  <a:pt x="0" y="0"/>
                </a:moveTo>
                <a:lnTo>
                  <a:pt x="1142995" y="0"/>
                </a:lnTo>
                <a:lnTo>
                  <a:pt x="1142995" y="1032852"/>
                </a:lnTo>
                <a:lnTo>
                  <a:pt x="0" y="10328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082385" y="4055999"/>
            <a:ext cx="990635" cy="1197471"/>
          </a:xfrm>
          <a:custGeom>
            <a:avLst/>
            <a:gdLst/>
            <a:ahLst/>
            <a:cxnLst/>
            <a:rect l="l" t="t" r="r" b="b"/>
            <a:pathLst>
              <a:path w="990635" h="1197471">
                <a:moveTo>
                  <a:pt x="0" y="0"/>
                </a:moveTo>
                <a:lnTo>
                  <a:pt x="990635" y="0"/>
                </a:lnTo>
                <a:lnTo>
                  <a:pt x="990635" y="1197471"/>
                </a:lnTo>
                <a:lnTo>
                  <a:pt x="0" y="11974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1090889">
            <a:off x="2776600" y="872743"/>
            <a:ext cx="2877569" cy="2804321"/>
          </a:xfrm>
          <a:custGeom>
            <a:avLst/>
            <a:gdLst/>
            <a:ahLst/>
            <a:cxnLst/>
            <a:rect l="l" t="t" r="r" b="b"/>
            <a:pathLst>
              <a:path w="2877569" h="2804321">
                <a:moveTo>
                  <a:pt x="0" y="0"/>
                </a:moveTo>
                <a:lnTo>
                  <a:pt x="2877569" y="0"/>
                </a:lnTo>
                <a:lnTo>
                  <a:pt x="2877569" y="2804321"/>
                </a:lnTo>
                <a:lnTo>
                  <a:pt x="0" y="28043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1311882">
            <a:off x="1134433" y="3677429"/>
            <a:ext cx="2552976" cy="2487991"/>
          </a:xfrm>
          <a:custGeom>
            <a:avLst/>
            <a:gdLst/>
            <a:ahLst/>
            <a:cxnLst/>
            <a:rect l="l" t="t" r="r" b="b"/>
            <a:pathLst>
              <a:path w="2552976" h="2487991">
                <a:moveTo>
                  <a:pt x="0" y="0"/>
                </a:moveTo>
                <a:lnTo>
                  <a:pt x="2552976" y="0"/>
                </a:lnTo>
                <a:lnTo>
                  <a:pt x="2552976" y="2487991"/>
                </a:lnTo>
                <a:lnTo>
                  <a:pt x="0" y="24879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26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1110753">
            <a:off x="2459744" y="6899171"/>
            <a:ext cx="2592734" cy="2503167"/>
          </a:xfrm>
          <a:custGeom>
            <a:avLst/>
            <a:gdLst/>
            <a:ahLst/>
            <a:cxnLst/>
            <a:rect l="l" t="t" r="r" b="b"/>
            <a:pathLst>
              <a:path w="2592734" h="2503167">
                <a:moveTo>
                  <a:pt x="0" y="0"/>
                </a:moveTo>
                <a:lnTo>
                  <a:pt x="2592733" y="0"/>
                </a:lnTo>
                <a:lnTo>
                  <a:pt x="2592733" y="2503167"/>
                </a:lnTo>
                <a:lnTo>
                  <a:pt x="0" y="250316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29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6996249" y="1745890"/>
            <a:ext cx="5339762" cy="1301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09"/>
              </a:lnSpc>
              <a:spcBef>
                <a:spcPct val="0"/>
              </a:spcBef>
            </a:pPr>
            <a:r>
              <a:rPr lang="en-US" sz="7560">
                <a:solidFill>
                  <a:srgbClr val="048AFF"/>
                </a:solidFill>
                <a:latin typeface="Now Bold"/>
              </a:rPr>
              <a:t>Cele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804188" y="4311845"/>
            <a:ext cx="7622892" cy="609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39"/>
              </a:lnSpc>
            </a:pPr>
            <a:r>
              <a:rPr lang="en-US" sz="3553">
                <a:solidFill>
                  <a:srgbClr val="B100E8"/>
                </a:solidFill>
                <a:latin typeface="Now Bold"/>
              </a:rPr>
              <a:t>Zachowanie pozytywnych opinii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804188" y="7027764"/>
            <a:ext cx="6647535" cy="609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39"/>
              </a:lnSpc>
            </a:pPr>
            <a:r>
              <a:rPr lang="en-US" sz="3553">
                <a:solidFill>
                  <a:srgbClr val="B100E8"/>
                </a:solidFill>
                <a:latin typeface="Now Bold"/>
              </a:rPr>
              <a:t>Minimalizacja kosztów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89719" y="-1276542"/>
            <a:ext cx="2556280" cy="2553085"/>
          </a:xfrm>
          <a:custGeom>
            <a:avLst/>
            <a:gdLst/>
            <a:ahLst/>
            <a:cxnLst/>
            <a:rect l="l" t="t" r="r" b="b"/>
            <a:pathLst>
              <a:path w="2556280" h="2553085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589607" y="0"/>
            <a:ext cx="8698393" cy="10400373"/>
            <a:chOff x="0" y="0"/>
            <a:chExt cx="8603361" cy="10286746"/>
          </a:xfrm>
        </p:grpSpPr>
        <p:sp>
          <p:nvSpPr>
            <p:cNvPr id="5" name="Freeform 5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9783" r="-9783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6337657" y="9258300"/>
            <a:ext cx="4010261" cy="4005248"/>
          </a:xfrm>
          <a:custGeom>
            <a:avLst/>
            <a:gdLst/>
            <a:ahLst/>
            <a:cxnLst/>
            <a:rect l="l" t="t" r="r" b="b"/>
            <a:pathLst>
              <a:path w="4010261" h="4005248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55821" y="769658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792965" y="-4982246"/>
            <a:ext cx="8083465" cy="8073361"/>
          </a:xfrm>
          <a:custGeom>
            <a:avLst/>
            <a:gdLst/>
            <a:ahLst/>
            <a:cxnLst/>
            <a:rect l="l" t="t" r="r" b="b"/>
            <a:pathLst>
              <a:path w="8083465" h="8073361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454846" y="1534112"/>
            <a:ext cx="6961490" cy="933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90"/>
              </a:lnSpc>
            </a:pPr>
            <a:r>
              <a:rPr lang="en-US" sz="5460">
                <a:solidFill>
                  <a:srgbClr val="048AFF"/>
                </a:solidFill>
                <a:latin typeface="Now Bold"/>
              </a:rPr>
              <a:t>Użyty zbiór danych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54846" y="3033965"/>
            <a:ext cx="6157357" cy="3259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4878" lvl="1" indent="-242439">
              <a:lnSpc>
                <a:spcPts val="3278"/>
              </a:lnSpc>
              <a:buFont typeface="Arial"/>
              <a:buChar char="•"/>
            </a:pPr>
            <a:r>
              <a:rPr lang="en-US" sz="2245">
                <a:solidFill>
                  <a:srgbClr val="FFFFFF"/>
                </a:solidFill>
                <a:latin typeface="DM Sans"/>
              </a:rPr>
              <a:t>Dane zostały skompletowane oraz udostępnie w serwisie Kaggle.com przez iFood - brazylijską platformę do zamawiania i dostarczania jedzenia online</a:t>
            </a:r>
          </a:p>
          <a:p>
            <a:pPr marL="484878" lvl="1" indent="-242439">
              <a:lnSpc>
                <a:spcPts val="3278"/>
              </a:lnSpc>
              <a:buFont typeface="Arial"/>
              <a:buChar char="•"/>
            </a:pPr>
            <a:r>
              <a:rPr lang="en-US" sz="2245">
                <a:solidFill>
                  <a:srgbClr val="FFFFFF"/>
                </a:solidFill>
                <a:latin typeface="DM Sans"/>
              </a:rPr>
              <a:t>Zawierają informację na temat klientów, ich aktywności na platformie oraz reakcji na organizowe przez iFood kampanie marketingowe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3567097">
            <a:off x="14624984" y="-2635166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524082" y="2894898"/>
            <a:ext cx="3421086" cy="5780065"/>
            <a:chOff x="0" y="0"/>
            <a:chExt cx="758135" cy="12809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58135" cy="1280901"/>
            </a:xfrm>
            <a:custGeom>
              <a:avLst/>
              <a:gdLst/>
              <a:ahLst/>
              <a:cxnLst/>
              <a:rect l="l" t="t" r="r" b="b"/>
              <a:pathLst>
                <a:path w="758135" h="1280901">
                  <a:moveTo>
                    <a:pt x="36208" y="0"/>
                  </a:moveTo>
                  <a:lnTo>
                    <a:pt x="721927" y="0"/>
                  </a:lnTo>
                  <a:cubicBezTo>
                    <a:pt x="741925" y="0"/>
                    <a:pt x="758135" y="16211"/>
                    <a:pt x="758135" y="36208"/>
                  </a:cubicBezTo>
                  <a:lnTo>
                    <a:pt x="758135" y="1244693"/>
                  </a:lnTo>
                  <a:cubicBezTo>
                    <a:pt x="758135" y="1264690"/>
                    <a:pt x="741925" y="1280901"/>
                    <a:pt x="721927" y="1280901"/>
                  </a:cubicBezTo>
                  <a:lnTo>
                    <a:pt x="36208" y="1280901"/>
                  </a:lnTo>
                  <a:cubicBezTo>
                    <a:pt x="16211" y="1280901"/>
                    <a:pt x="0" y="1264690"/>
                    <a:pt x="0" y="1244693"/>
                  </a:cubicBezTo>
                  <a:lnTo>
                    <a:pt x="0" y="36208"/>
                  </a:lnTo>
                  <a:cubicBezTo>
                    <a:pt x="0" y="16211"/>
                    <a:pt x="16211" y="0"/>
                    <a:pt x="3620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758135" cy="1290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-2878546" y="3596887"/>
            <a:ext cx="2878546" cy="2878546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4"/>
              <a:stretch>
                <a:fillRect l="-25031" r="-25031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sp>
        <p:nvSpPr>
          <p:cNvPr id="10" name="Freeform 10"/>
          <p:cNvSpPr/>
          <p:nvPr/>
        </p:nvSpPr>
        <p:spPr>
          <a:xfrm rot="3567097">
            <a:off x="-967133" y="7873757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789970" y="7837057"/>
            <a:ext cx="1469330" cy="1421243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7434975" y="2894898"/>
            <a:ext cx="3421086" cy="5780065"/>
            <a:chOff x="0" y="0"/>
            <a:chExt cx="758135" cy="12809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58135" cy="1280901"/>
            </a:xfrm>
            <a:custGeom>
              <a:avLst/>
              <a:gdLst/>
              <a:ahLst/>
              <a:cxnLst/>
              <a:rect l="l" t="t" r="r" b="b"/>
              <a:pathLst>
                <a:path w="758135" h="1280901">
                  <a:moveTo>
                    <a:pt x="36208" y="0"/>
                  </a:moveTo>
                  <a:lnTo>
                    <a:pt x="721927" y="0"/>
                  </a:lnTo>
                  <a:cubicBezTo>
                    <a:pt x="741925" y="0"/>
                    <a:pt x="758135" y="16211"/>
                    <a:pt x="758135" y="36208"/>
                  </a:cubicBezTo>
                  <a:lnTo>
                    <a:pt x="758135" y="1244693"/>
                  </a:lnTo>
                  <a:cubicBezTo>
                    <a:pt x="758135" y="1264690"/>
                    <a:pt x="741925" y="1280901"/>
                    <a:pt x="721927" y="1280901"/>
                  </a:cubicBezTo>
                  <a:lnTo>
                    <a:pt x="36208" y="1280901"/>
                  </a:lnTo>
                  <a:cubicBezTo>
                    <a:pt x="16211" y="1280901"/>
                    <a:pt x="0" y="1264690"/>
                    <a:pt x="0" y="1244693"/>
                  </a:cubicBezTo>
                  <a:lnTo>
                    <a:pt x="0" y="36208"/>
                  </a:lnTo>
                  <a:cubicBezTo>
                    <a:pt x="0" y="16211"/>
                    <a:pt x="16211" y="0"/>
                    <a:pt x="3620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758135" cy="1290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342832" y="2894898"/>
            <a:ext cx="3421086" cy="5780065"/>
            <a:chOff x="0" y="0"/>
            <a:chExt cx="758135" cy="128090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58135" cy="1280901"/>
            </a:xfrm>
            <a:custGeom>
              <a:avLst/>
              <a:gdLst/>
              <a:ahLst/>
              <a:cxnLst/>
              <a:rect l="l" t="t" r="r" b="b"/>
              <a:pathLst>
                <a:path w="758135" h="1280901">
                  <a:moveTo>
                    <a:pt x="36208" y="0"/>
                  </a:moveTo>
                  <a:lnTo>
                    <a:pt x="721927" y="0"/>
                  </a:lnTo>
                  <a:cubicBezTo>
                    <a:pt x="741925" y="0"/>
                    <a:pt x="758135" y="16211"/>
                    <a:pt x="758135" y="36208"/>
                  </a:cubicBezTo>
                  <a:lnTo>
                    <a:pt x="758135" y="1244693"/>
                  </a:lnTo>
                  <a:cubicBezTo>
                    <a:pt x="758135" y="1264690"/>
                    <a:pt x="741925" y="1280901"/>
                    <a:pt x="721927" y="1280901"/>
                  </a:cubicBezTo>
                  <a:lnTo>
                    <a:pt x="36208" y="1280901"/>
                  </a:lnTo>
                  <a:cubicBezTo>
                    <a:pt x="16211" y="1280901"/>
                    <a:pt x="0" y="1264690"/>
                    <a:pt x="0" y="1244693"/>
                  </a:cubicBezTo>
                  <a:lnTo>
                    <a:pt x="0" y="36208"/>
                  </a:lnTo>
                  <a:cubicBezTo>
                    <a:pt x="0" y="16211"/>
                    <a:pt x="16211" y="0"/>
                    <a:pt x="3620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758135" cy="1290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 rot="3567097">
            <a:off x="-1385063" y="-3257626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3614208" y="5036160"/>
            <a:ext cx="3219074" cy="2926431"/>
          </a:xfrm>
          <a:custGeom>
            <a:avLst/>
            <a:gdLst/>
            <a:ahLst/>
            <a:cxnLst/>
            <a:rect l="l" t="t" r="r" b="b"/>
            <a:pathLst>
              <a:path w="3219074" h="2926431">
                <a:moveTo>
                  <a:pt x="0" y="0"/>
                </a:moveTo>
                <a:lnTo>
                  <a:pt x="3219073" y="0"/>
                </a:lnTo>
                <a:lnTo>
                  <a:pt x="3219073" y="2926430"/>
                </a:lnTo>
                <a:lnTo>
                  <a:pt x="0" y="29264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7535539" y="5036160"/>
            <a:ext cx="3216922" cy="2926431"/>
          </a:xfrm>
          <a:custGeom>
            <a:avLst/>
            <a:gdLst/>
            <a:ahLst/>
            <a:cxnLst/>
            <a:rect l="l" t="t" r="r" b="b"/>
            <a:pathLst>
              <a:path w="3216922" h="2926431">
                <a:moveTo>
                  <a:pt x="0" y="0"/>
                </a:moveTo>
                <a:lnTo>
                  <a:pt x="3216922" y="0"/>
                </a:lnTo>
                <a:lnTo>
                  <a:pt x="3216922" y="2926430"/>
                </a:lnTo>
                <a:lnTo>
                  <a:pt x="0" y="29264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1446611" y="5709916"/>
            <a:ext cx="3221516" cy="1578918"/>
          </a:xfrm>
          <a:custGeom>
            <a:avLst/>
            <a:gdLst/>
            <a:ahLst/>
            <a:cxnLst/>
            <a:rect l="l" t="t" r="r" b="b"/>
            <a:pathLst>
              <a:path w="3221516" h="1578918">
                <a:moveTo>
                  <a:pt x="0" y="0"/>
                </a:moveTo>
                <a:lnTo>
                  <a:pt x="3221517" y="0"/>
                </a:lnTo>
                <a:lnTo>
                  <a:pt x="3221517" y="1578918"/>
                </a:lnTo>
                <a:lnTo>
                  <a:pt x="0" y="157891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596" b="-596"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4406629" y="1254526"/>
            <a:ext cx="9474742" cy="983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Zrozumienie bazy danych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513201" y="3448640"/>
            <a:ext cx="3421086" cy="976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Open Sans Bold"/>
              </a:rPr>
              <a:t>Niezbalansowanie grup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434975" y="3448640"/>
            <a:ext cx="3421086" cy="976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Open Sans Bold"/>
              </a:rPr>
              <a:t>Obserwacje odstające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341836" y="3696290"/>
            <a:ext cx="3421086" cy="481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Open Sans Bold"/>
              </a:rPr>
              <a:t>Braki danych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223819">
            <a:off x="-4572963" y="4006074"/>
            <a:ext cx="9665112" cy="8771089"/>
          </a:xfrm>
          <a:custGeom>
            <a:avLst/>
            <a:gdLst/>
            <a:ahLst/>
            <a:cxnLst/>
            <a:rect l="l" t="t" r="r" b="b"/>
            <a:pathLst>
              <a:path w="9665112" h="8771089">
                <a:moveTo>
                  <a:pt x="0" y="0"/>
                </a:moveTo>
                <a:lnTo>
                  <a:pt x="9665112" y="0"/>
                </a:lnTo>
                <a:lnTo>
                  <a:pt x="9665112" y="8771089"/>
                </a:lnTo>
                <a:lnTo>
                  <a:pt x="0" y="8771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787838" y="2146343"/>
            <a:ext cx="6344521" cy="7111957"/>
            <a:chOff x="0" y="0"/>
            <a:chExt cx="1670985" cy="1873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70985" cy="1873108"/>
            </a:xfrm>
            <a:custGeom>
              <a:avLst/>
              <a:gdLst/>
              <a:ahLst/>
              <a:cxnLst/>
              <a:rect l="l" t="t" r="r" b="b"/>
              <a:pathLst>
                <a:path w="1670985" h="1873108">
                  <a:moveTo>
                    <a:pt x="0" y="0"/>
                  </a:moveTo>
                  <a:lnTo>
                    <a:pt x="1670985" y="0"/>
                  </a:lnTo>
                  <a:lnTo>
                    <a:pt x="1670985" y="1873108"/>
                  </a:lnTo>
                  <a:lnTo>
                    <a:pt x="0" y="1873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48A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1670985" cy="1882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5132358" y="7708556"/>
            <a:ext cx="1769644" cy="1711728"/>
          </a:xfrm>
          <a:custGeom>
            <a:avLst/>
            <a:gdLst/>
            <a:ahLst/>
            <a:cxnLst/>
            <a:rect l="l" t="t" r="r" b="b"/>
            <a:pathLst>
              <a:path w="1769644" h="1711728">
                <a:moveTo>
                  <a:pt x="0" y="0"/>
                </a:moveTo>
                <a:lnTo>
                  <a:pt x="1769644" y="0"/>
                </a:lnTo>
                <a:lnTo>
                  <a:pt x="1769644" y="1711729"/>
                </a:lnTo>
                <a:lnTo>
                  <a:pt x="0" y="1711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844667" y="2148872"/>
            <a:ext cx="6230863" cy="1386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95"/>
              </a:lnSpc>
              <a:spcBef>
                <a:spcPct val="0"/>
              </a:spcBef>
            </a:pPr>
            <a:r>
              <a:rPr lang="en-US" sz="3953" u="none" strike="noStrike">
                <a:solidFill>
                  <a:srgbClr val="B100E8"/>
                </a:solidFill>
                <a:latin typeface="Now Bold"/>
              </a:rPr>
              <a:t>Modele optymalizowane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6017180" y="-1431186"/>
            <a:ext cx="3656258" cy="365625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8901495" y="3646718"/>
            <a:ext cx="6230863" cy="0"/>
          </a:xfrm>
          <a:prstGeom prst="line">
            <a:avLst/>
          </a:prstGeom>
          <a:ln w="38100" cap="flat">
            <a:solidFill>
              <a:srgbClr val="048A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2556975" y="2146343"/>
            <a:ext cx="6344521" cy="7111957"/>
            <a:chOff x="0" y="0"/>
            <a:chExt cx="1670985" cy="18731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70985" cy="1873108"/>
            </a:xfrm>
            <a:custGeom>
              <a:avLst/>
              <a:gdLst/>
              <a:ahLst/>
              <a:cxnLst/>
              <a:rect l="l" t="t" r="r" b="b"/>
              <a:pathLst>
                <a:path w="1670985" h="1873108">
                  <a:moveTo>
                    <a:pt x="0" y="0"/>
                  </a:moveTo>
                  <a:lnTo>
                    <a:pt x="1670985" y="0"/>
                  </a:lnTo>
                  <a:lnTo>
                    <a:pt x="1670985" y="1873108"/>
                  </a:lnTo>
                  <a:lnTo>
                    <a:pt x="0" y="1873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48A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1670985" cy="1882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691039" y="2473039"/>
            <a:ext cx="6076393" cy="683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95"/>
              </a:lnSpc>
              <a:spcBef>
                <a:spcPct val="0"/>
              </a:spcBef>
            </a:pPr>
            <a:r>
              <a:rPr lang="en-US" sz="3953" u="none" strike="noStrike">
                <a:solidFill>
                  <a:srgbClr val="B100E8"/>
                </a:solidFill>
                <a:latin typeface="Now Bold"/>
              </a:rPr>
              <a:t>Screening modeli</a:t>
            </a:r>
          </a:p>
        </p:txBody>
      </p:sp>
      <p:sp>
        <p:nvSpPr>
          <p:cNvPr id="17" name="AutoShape 17"/>
          <p:cNvSpPr/>
          <p:nvPr/>
        </p:nvSpPr>
        <p:spPr>
          <a:xfrm>
            <a:off x="2556975" y="3646718"/>
            <a:ext cx="6230863" cy="0"/>
          </a:xfrm>
          <a:prstGeom prst="line">
            <a:avLst/>
          </a:prstGeom>
          <a:ln w="38100" cap="flat">
            <a:solidFill>
              <a:srgbClr val="048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8"/>
          <p:cNvSpPr txBox="1"/>
          <p:nvPr/>
        </p:nvSpPr>
        <p:spPr>
          <a:xfrm>
            <a:off x="4050467" y="662642"/>
            <a:ext cx="9474742" cy="983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Modelowanie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595496" y="4561118"/>
            <a:ext cx="4267478" cy="3731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7594" lvl="1" indent="-328797" algn="ctr">
              <a:lnSpc>
                <a:spcPts val="3746"/>
              </a:lnSpc>
              <a:buFont typeface="Arial"/>
              <a:buChar char="•"/>
            </a:pPr>
            <a:r>
              <a:rPr lang="en-US" sz="3045">
                <a:solidFill>
                  <a:srgbClr val="FFFFFF"/>
                </a:solidFill>
                <a:latin typeface="DM Sans Italics"/>
              </a:rPr>
              <a:t>XGBoost</a:t>
            </a:r>
          </a:p>
          <a:p>
            <a:pPr marL="657594" lvl="1" indent="-328797" algn="ctr">
              <a:lnSpc>
                <a:spcPts val="3746"/>
              </a:lnSpc>
              <a:buFont typeface="Arial"/>
              <a:buChar char="•"/>
            </a:pPr>
            <a:r>
              <a:rPr lang="en-US" sz="3045">
                <a:solidFill>
                  <a:srgbClr val="FFFFFF"/>
                </a:solidFill>
                <a:latin typeface="DM Sans Italics"/>
              </a:rPr>
              <a:t>Random Forest</a:t>
            </a:r>
          </a:p>
          <a:p>
            <a:pPr marL="657594" lvl="1" indent="-328797" algn="ctr">
              <a:lnSpc>
                <a:spcPts val="3746"/>
              </a:lnSpc>
              <a:buFont typeface="Arial"/>
              <a:buChar char="•"/>
            </a:pPr>
            <a:r>
              <a:rPr lang="en-US" sz="3045">
                <a:solidFill>
                  <a:srgbClr val="FFFFFF"/>
                </a:solidFill>
                <a:latin typeface="DM Sans Italics"/>
              </a:rPr>
              <a:t>Decision Tree</a:t>
            </a:r>
          </a:p>
          <a:p>
            <a:pPr marL="657594" lvl="1" indent="-328797" algn="ctr">
              <a:lnSpc>
                <a:spcPts val="3746"/>
              </a:lnSpc>
              <a:buFont typeface="Arial"/>
              <a:buChar char="•"/>
            </a:pPr>
            <a:r>
              <a:rPr lang="en-US" sz="3045">
                <a:solidFill>
                  <a:srgbClr val="FFFFFF"/>
                </a:solidFill>
                <a:latin typeface="DM Sans Italics"/>
              </a:rPr>
              <a:t>Bagging</a:t>
            </a:r>
          </a:p>
          <a:p>
            <a:pPr marL="657594" lvl="1" indent="-328797" algn="ctr">
              <a:lnSpc>
                <a:spcPts val="3746"/>
              </a:lnSpc>
              <a:buFont typeface="Arial"/>
              <a:buChar char="•"/>
            </a:pPr>
            <a:r>
              <a:rPr lang="en-US" sz="3045">
                <a:solidFill>
                  <a:srgbClr val="FFFFFF"/>
                </a:solidFill>
                <a:latin typeface="DM Sans Italics"/>
              </a:rPr>
              <a:t>SVM</a:t>
            </a:r>
          </a:p>
          <a:p>
            <a:pPr marL="657594" lvl="1" indent="-328797" algn="ctr">
              <a:lnSpc>
                <a:spcPts val="3746"/>
              </a:lnSpc>
              <a:buFont typeface="Arial"/>
              <a:buChar char="•"/>
            </a:pPr>
            <a:r>
              <a:rPr lang="en-US" sz="3045">
                <a:solidFill>
                  <a:srgbClr val="FFFFFF"/>
                </a:solidFill>
                <a:latin typeface="DM Sans Italics"/>
              </a:rPr>
              <a:t>KNN</a:t>
            </a:r>
          </a:p>
          <a:p>
            <a:pPr marL="657594" lvl="1" indent="-328797" algn="ctr">
              <a:lnSpc>
                <a:spcPts val="3746"/>
              </a:lnSpc>
              <a:buFont typeface="Arial"/>
              <a:buChar char="•"/>
            </a:pPr>
            <a:r>
              <a:rPr lang="en-US" sz="3045">
                <a:solidFill>
                  <a:srgbClr val="FFFFFF"/>
                </a:solidFill>
                <a:latin typeface="DM Sans Italics"/>
              </a:rPr>
              <a:t>Logistic Regression</a:t>
            </a:r>
          </a:p>
          <a:p>
            <a:pPr marL="657594" lvl="1" indent="-328797" algn="ctr">
              <a:lnSpc>
                <a:spcPts val="3746"/>
              </a:lnSpc>
              <a:buFont typeface="Arial"/>
              <a:buChar char="•"/>
            </a:pPr>
            <a:r>
              <a:rPr lang="en-US" sz="3045">
                <a:solidFill>
                  <a:srgbClr val="FFFFFF"/>
                </a:solidFill>
                <a:latin typeface="DM Sans Italics"/>
              </a:rPr>
              <a:t>BaseModel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826359" y="5261205"/>
            <a:ext cx="4267478" cy="23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7594" lvl="1" indent="-328797" algn="ctr">
              <a:lnSpc>
                <a:spcPts val="3746"/>
              </a:lnSpc>
              <a:buFont typeface="Arial"/>
              <a:buChar char="•"/>
            </a:pPr>
            <a:r>
              <a:rPr lang="en-US" sz="3045">
                <a:solidFill>
                  <a:srgbClr val="FFFFFF"/>
                </a:solidFill>
                <a:latin typeface="DM Sans Italics"/>
              </a:rPr>
              <a:t>XGBoost</a:t>
            </a:r>
          </a:p>
          <a:p>
            <a:pPr algn="ctr">
              <a:lnSpc>
                <a:spcPts val="3746"/>
              </a:lnSpc>
            </a:pPr>
            <a:endParaRPr lang="en-US" sz="3045">
              <a:solidFill>
                <a:srgbClr val="FFFFFF"/>
              </a:solidFill>
              <a:latin typeface="DM Sans Italics"/>
            </a:endParaRPr>
          </a:p>
          <a:p>
            <a:pPr algn="ctr">
              <a:lnSpc>
                <a:spcPts val="3746"/>
              </a:lnSpc>
            </a:pPr>
            <a:endParaRPr lang="en-US" sz="3045">
              <a:solidFill>
                <a:srgbClr val="FFFFFF"/>
              </a:solidFill>
              <a:latin typeface="DM Sans Italics"/>
            </a:endParaRPr>
          </a:p>
          <a:p>
            <a:pPr marL="657594" lvl="1" indent="-328797" algn="ctr">
              <a:lnSpc>
                <a:spcPts val="3746"/>
              </a:lnSpc>
              <a:buFont typeface="Arial"/>
              <a:buChar char="•"/>
            </a:pPr>
            <a:r>
              <a:rPr lang="en-US" sz="3045">
                <a:solidFill>
                  <a:srgbClr val="FFFFFF"/>
                </a:solidFill>
                <a:latin typeface="DM Sans Italics"/>
              </a:rPr>
              <a:t>Logistic Regression</a:t>
            </a:r>
          </a:p>
          <a:p>
            <a:pPr algn="ctr">
              <a:lnSpc>
                <a:spcPts val="3746"/>
              </a:lnSpc>
            </a:pPr>
            <a:endParaRPr lang="en-US" sz="3045">
              <a:solidFill>
                <a:srgbClr val="FFFFFF"/>
              </a:solidFill>
              <a:latin typeface="DM Sans Itali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426939" y="37910"/>
            <a:ext cx="6782652" cy="10287000"/>
            <a:chOff x="0" y="0"/>
            <a:chExt cx="1786377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86377" cy="2709333"/>
            </a:xfrm>
            <a:custGeom>
              <a:avLst/>
              <a:gdLst/>
              <a:ahLst/>
              <a:cxnLst/>
              <a:rect l="l" t="t" r="r" b="b"/>
              <a:pathLst>
                <a:path w="1786377" h="2709333">
                  <a:moveTo>
                    <a:pt x="0" y="0"/>
                  </a:moveTo>
                  <a:lnTo>
                    <a:pt x="1786377" y="0"/>
                  </a:lnTo>
                  <a:lnTo>
                    <a:pt x="1786377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1786377" cy="27188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1486492">
            <a:off x="15563637" y="8055643"/>
            <a:ext cx="3391326" cy="3387087"/>
          </a:xfrm>
          <a:custGeom>
            <a:avLst/>
            <a:gdLst/>
            <a:ahLst/>
            <a:cxnLst/>
            <a:rect l="l" t="t" r="r" b="b"/>
            <a:pathLst>
              <a:path w="3391326" h="3387087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973881">
            <a:off x="12869941" y="-1899995"/>
            <a:ext cx="3391326" cy="3387087"/>
          </a:xfrm>
          <a:custGeom>
            <a:avLst/>
            <a:gdLst/>
            <a:ahLst/>
            <a:cxnLst/>
            <a:rect l="l" t="t" r="r" b="b"/>
            <a:pathLst>
              <a:path w="3391326" h="3387087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020550" y="1074439"/>
            <a:ext cx="8620523" cy="2009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007"/>
              </a:lnSpc>
              <a:spcBef>
                <a:spcPct val="0"/>
              </a:spcBef>
            </a:pPr>
            <a:r>
              <a:rPr lang="en-US" sz="5760">
                <a:solidFill>
                  <a:srgbClr val="048AFF"/>
                </a:solidFill>
                <a:latin typeface="Now Bold"/>
              </a:rPr>
              <a:t>Wykorzystane metody oceny modelu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30296" y="4348383"/>
            <a:ext cx="3054282" cy="534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4"/>
              </a:lnSpc>
            </a:pPr>
            <a:r>
              <a:rPr lang="en-US" sz="3111">
                <a:solidFill>
                  <a:srgbClr val="B100E8"/>
                </a:solidFill>
                <a:latin typeface="Now Bold"/>
              </a:rPr>
              <a:t>Accuracy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4020550" y="4260402"/>
            <a:ext cx="706195" cy="70619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020550" y="5264608"/>
            <a:ext cx="706195" cy="70619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020550" y="6266078"/>
            <a:ext cx="706195" cy="70619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656920" y="4613500"/>
            <a:ext cx="706195" cy="70619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656920" y="5617706"/>
            <a:ext cx="706195" cy="706195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4656920" y="6619176"/>
            <a:ext cx="706195" cy="706195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5130296" y="5352588"/>
            <a:ext cx="3054282" cy="534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4"/>
              </a:lnSpc>
            </a:pPr>
            <a:r>
              <a:rPr lang="en-US" sz="3111">
                <a:solidFill>
                  <a:srgbClr val="B100E8"/>
                </a:solidFill>
                <a:latin typeface="Now Bold"/>
              </a:rPr>
              <a:t>F1 Score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130296" y="6354059"/>
            <a:ext cx="3054282" cy="534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4"/>
              </a:lnSpc>
            </a:pPr>
            <a:r>
              <a:rPr lang="en-US" sz="3111">
                <a:solidFill>
                  <a:srgbClr val="B100E8"/>
                </a:solidFill>
                <a:latin typeface="Now Bold"/>
              </a:rPr>
              <a:t>Sensitivity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113933" y="4717851"/>
            <a:ext cx="3054282" cy="534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24"/>
              </a:lnSpc>
            </a:pPr>
            <a:r>
              <a:rPr lang="en-US" sz="3111">
                <a:solidFill>
                  <a:srgbClr val="B100E8"/>
                </a:solidFill>
                <a:latin typeface="Now Bold"/>
              </a:rPr>
              <a:t>Specificity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113933" y="5705686"/>
            <a:ext cx="3054282" cy="534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24"/>
              </a:lnSpc>
            </a:pPr>
            <a:r>
              <a:rPr lang="en-US" sz="3111">
                <a:solidFill>
                  <a:srgbClr val="B100E8"/>
                </a:solidFill>
                <a:latin typeface="Now Bold"/>
              </a:rPr>
              <a:t>ROC Curve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956353" y="6693120"/>
            <a:ext cx="3211862" cy="534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24"/>
              </a:lnSpc>
            </a:pPr>
            <a:r>
              <a:rPr lang="en-US" sz="3111">
                <a:solidFill>
                  <a:srgbClr val="B100E8"/>
                </a:solidFill>
                <a:latin typeface="Now Bold"/>
              </a:rPr>
              <a:t>ROC AUC Score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4020550" y="7267548"/>
            <a:ext cx="706195" cy="706195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5130296" y="7355529"/>
            <a:ext cx="3669424" cy="534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4"/>
              </a:lnSpc>
            </a:pPr>
            <a:r>
              <a:rPr lang="en-US" sz="3111">
                <a:solidFill>
                  <a:srgbClr val="B100E8"/>
                </a:solidFill>
                <a:latin typeface="Now Bold"/>
              </a:rPr>
              <a:t>Confusion Matrix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344763" y="4270557"/>
            <a:ext cx="17894953" cy="17894953"/>
          </a:xfrm>
          <a:custGeom>
            <a:avLst/>
            <a:gdLst/>
            <a:ahLst/>
            <a:cxnLst/>
            <a:rect l="l" t="t" r="r" b="b"/>
            <a:pathLst>
              <a:path w="17894953" h="17894953">
                <a:moveTo>
                  <a:pt x="0" y="0"/>
                </a:moveTo>
                <a:lnTo>
                  <a:pt x="17894952" y="0"/>
                </a:lnTo>
                <a:lnTo>
                  <a:pt x="17894952" y="17894953"/>
                </a:lnTo>
                <a:lnTo>
                  <a:pt x="0" y="178949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824620" y="-1132633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633710" y="8634778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550189" y="1783671"/>
            <a:ext cx="8005048" cy="6719659"/>
          </a:xfrm>
          <a:custGeom>
            <a:avLst/>
            <a:gdLst/>
            <a:ahLst/>
            <a:cxnLst/>
            <a:rect l="l" t="t" r="r" b="b"/>
            <a:pathLst>
              <a:path w="8005048" h="6719659">
                <a:moveTo>
                  <a:pt x="0" y="0"/>
                </a:moveTo>
                <a:lnTo>
                  <a:pt x="8005048" y="0"/>
                </a:lnTo>
                <a:lnTo>
                  <a:pt x="8005048" y="6719658"/>
                </a:lnTo>
                <a:lnTo>
                  <a:pt x="0" y="67196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72093" y="2168416"/>
            <a:ext cx="7458338" cy="2000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Najlepiej dopasowany model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30910" y="6790396"/>
            <a:ext cx="2370352" cy="467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7"/>
              </a:lnSpc>
            </a:pPr>
            <a:r>
              <a:rPr lang="en-US" sz="3254" dirty="0">
                <a:solidFill>
                  <a:srgbClr val="FFFFFF"/>
                </a:solidFill>
                <a:latin typeface="DM Sans"/>
              </a:rPr>
              <a:t>Sensitivity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15410" y="5347336"/>
            <a:ext cx="2729185" cy="1141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17"/>
              </a:lnSpc>
            </a:pPr>
            <a:r>
              <a:rPr lang="en-US" sz="6631" dirty="0">
                <a:solidFill>
                  <a:srgbClr val="B100E8"/>
                </a:solidFill>
                <a:latin typeface="Now Bold"/>
              </a:rPr>
              <a:t>78,8%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28677" y="1881401"/>
            <a:ext cx="15230647" cy="7962555"/>
          </a:xfrm>
          <a:custGeom>
            <a:avLst/>
            <a:gdLst/>
            <a:ahLst/>
            <a:cxnLst/>
            <a:rect l="l" t="t" r="r" b="b"/>
            <a:pathLst>
              <a:path w="15230647" h="7962555">
                <a:moveTo>
                  <a:pt x="0" y="0"/>
                </a:moveTo>
                <a:lnTo>
                  <a:pt x="15230646" y="0"/>
                </a:lnTo>
                <a:lnTo>
                  <a:pt x="15230646" y="7962555"/>
                </a:lnTo>
                <a:lnTo>
                  <a:pt x="0" y="79625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327715" y="6542790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789970" y="7909420"/>
            <a:ext cx="1469330" cy="1421243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438410" y="-5076387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8"/>
                </a:lnTo>
                <a:lnTo>
                  <a:pt x="0" y="9629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410257" y="193368"/>
            <a:ext cx="7467485" cy="1508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91"/>
              </a:lnSpc>
            </a:pPr>
            <a:r>
              <a:rPr lang="en-US" sz="8842">
                <a:solidFill>
                  <a:srgbClr val="048AFF"/>
                </a:solidFill>
                <a:latin typeface="Now Bold"/>
              </a:rPr>
              <a:t>APLIKACJA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4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3567097">
            <a:off x="14624984" y="-2635166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2878546" y="3596887"/>
            <a:ext cx="2878546" cy="2878546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6"/>
              <a:stretch>
                <a:fillRect l="-25031" r="-25031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sp>
        <p:nvSpPr>
          <p:cNvPr id="7" name="Freeform 7"/>
          <p:cNvSpPr/>
          <p:nvPr/>
        </p:nvSpPr>
        <p:spPr>
          <a:xfrm rot="3567097">
            <a:off x="-967133" y="7873757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829933" y="923925"/>
            <a:ext cx="10628134" cy="983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Wybór modelu</a:t>
            </a:r>
          </a:p>
        </p:txBody>
      </p:sp>
      <p:sp>
        <p:nvSpPr>
          <p:cNvPr id="9" name="Freeform 9"/>
          <p:cNvSpPr/>
          <p:nvPr/>
        </p:nvSpPr>
        <p:spPr>
          <a:xfrm>
            <a:off x="15789970" y="7837057"/>
            <a:ext cx="1469330" cy="1421243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3567097">
            <a:off x="-1385063" y="-3257626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11" name="Picture 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1387" r="1387"/>
          <a:stretch>
            <a:fillRect/>
          </a:stretch>
        </p:blipFill>
        <p:spPr>
          <a:xfrm>
            <a:off x="635703" y="2664219"/>
            <a:ext cx="17016594" cy="69676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9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126</Words>
  <Application>Microsoft Office PowerPoint</Application>
  <PresentationFormat>Custom</PresentationFormat>
  <Paragraphs>45</Paragraphs>
  <Slides>14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Now Bold</vt:lpstr>
      <vt:lpstr>Open Sans Bold</vt:lpstr>
      <vt:lpstr>DM Sans</vt:lpstr>
      <vt:lpstr>Arial</vt:lpstr>
      <vt:lpstr>Calibri</vt:lpstr>
      <vt:lpstr>DM Sans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Blue Professional Technology Business Project Presentation</dc:title>
  <dc:creator>Kacper Wójtowicz</dc:creator>
  <cp:lastModifiedBy>Kacper Wójtowicz</cp:lastModifiedBy>
  <cp:revision>3</cp:revision>
  <dcterms:created xsi:type="dcterms:W3CDTF">2006-08-16T00:00:00Z</dcterms:created>
  <dcterms:modified xsi:type="dcterms:W3CDTF">2024-04-21T08:51:31Z</dcterms:modified>
  <dc:identifier>DAGC9lC45wM</dc:identifier>
</cp:coreProperties>
</file>